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8" r:id="rId3"/>
    <p:sldId id="257" r:id="rId4"/>
    <p:sldId id="258" r:id="rId5"/>
    <p:sldId id="259" r:id="rId6"/>
    <p:sldId id="256" r:id="rId7"/>
    <p:sldId id="260" r:id="rId8"/>
    <p:sldId id="270" r:id="rId9"/>
    <p:sldId id="269" r:id="rId10"/>
    <p:sldId id="272" r:id="rId11"/>
    <p:sldId id="261" r:id="rId12"/>
    <p:sldId id="267" r:id="rId13"/>
    <p:sldId id="262" r:id="rId14"/>
    <p:sldId id="26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B3C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552" autoAdjust="0"/>
  </p:normalViewPr>
  <p:slideViewPr>
    <p:cSldViewPr snapToGrid="0">
      <p:cViewPr varScale="1">
        <p:scale>
          <a:sx n="108" d="100"/>
          <a:sy n="108" d="100"/>
        </p:scale>
        <p:origin x="-1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6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79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0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0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2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4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DC0B68-D59E-4AA0-B449-93747DDA4ECC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65E4-DB01-4652-B8E7-00DF0434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0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0905" y="348409"/>
            <a:ext cx="6620968" cy="43769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Macroalgal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Herbarium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8490" y="4233131"/>
            <a:ext cx="4025758" cy="267004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150 Years of Specimen Data to Understand Changes in the Marine/Aquatic Environment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37" y="3936733"/>
            <a:ext cx="4482763" cy="2921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Chris\Desktop\Macroalgal Reports\Chocri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35" y="3936732"/>
            <a:ext cx="4482763" cy="29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Desktop\Macroalgal Reports\Lamdi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37" y="3936733"/>
            <a:ext cx="4482763" cy="29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\Desktop\Macroalgal Reports\Hilru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37" y="3936732"/>
            <a:ext cx="4482764" cy="29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ris\Desktop\Macroalgal Reports\Lamdigholdfa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36" y="3936733"/>
            <a:ext cx="4482762" cy="29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ris\Desktop\Macroalgal Reports\Ulvlac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34" y="3929261"/>
            <a:ext cx="4482763" cy="29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hris\Desktop\Macroalgal Reports\Polysiphonialanos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37" y="3936733"/>
            <a:ext cx="4482764" cy="29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0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09" y="317801"/>
            <a:ext cx="7820304" cy="140053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They Being Digitized?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14" y="1387216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Label Transcription</a:t>
            </a:r>
          </a:p>
          <a:p>
            <a:pPr lvl="1"/>
            <a:r>
              <a:rPr lang="en-US" dirty="0" smtClean="0"/>
              <a:t>Voice </a:t>
            </a:r>
            <a:r>
              <a:rPr lang="en-US" dirty="0" smtClean="0"/>
              <a:t>recognition (collector(s), collection date, accession number,   </a:t>
            </a:r>
          </a:p>
          <a:p>
            <a:pPr lvl="1"/>
            <a:r>
              <a:rPr lang="en-US" dirty="0" smtClean="0"/>
              <a:t>Optical character recognition (locality)</a:t>
            </a:r>
          </a:p>
          <a:p>
            <a:pPr lvl="1"/>
            <a:r>
              <a:rPr lang="en-US" dirty="0" smtClean="0"/>
              <a:t>Web service </a:t>
            </a:r>
            <a:r>
              <a:rPr lang="en-US" dirty="0" smtClean="0"/>
              <a:t>from </a:t>
            </a:r>
            <a:r>
              <a:rPr lang="en-US" dirty="0" err="1" smtClean="0"/>
              <a:t>AlgaeBase</a:t>
            </a:r>
            <a:r>
              <a:rPr lang="en-US" dirty="0" smtClean="0"/>
              <a:t> via </a:t>
            </a:r>
            <a:r>
              <a:rPr lang="en-US" dirty="0" err="1" smtClean="0"/>
              <a:t>WoRM</a:t>
            </a:r>
            <a:r>
              <a:rPr lang="en-US" dirty="0" err="1"/>
              <a:t>S</a:t>
            </a:r>
            <a:r>
              <a:rPr lang="en-US" dirty="0" smtClean="0"/>
              <a:t>(currently </a:t>
            </a:r>
            <a:r>
              <a:rPr lang="en-US" dirty="0" smtClean="0"/>
              <a:t>recognized name, taxonomic </a:t>
            </a:r>
            <a:r>
              <a:rPr lang="en-US" dirty="0" smtClean="0"/>
              <a:t>authorities)</a:t>
            </a:r>
          </a:p>
          <a:p>
            <a:pPr lvl="1"/>
            <a:r>
              <a:rPr lang="en-US" dirty="0" smtClean="0"/>
              <a:t>Crowdsourcing</a:t>
            </a:r>
          </a:p>
          <a:p>
            <a:pPr lvl="2"/>
            <a:r>
              <a:rPr lang="en-US" dirty="0" smtClean="0"/>
              <a:t>Habitat, annotation notes and other details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017"/>
            <a:ext cx="9144000" cy="534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43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20304" cy="942945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They Being Digitized?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2057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Georeferencing</a:t>
            </a:r>
            <a:endParaRPr lang="en-US" dirty="0" smtClean="0"/>
          </a:p>
          <a:p>
            <a:pPr lvl="1"/>
            <a:r>
              <a:rPr lang="en-US" dirty="0" err="1" smtClean="0"/>
              <a:t>GEOlocate</a:t>
            </a:r>
            <a:r>
              <a:rPr lang="en-US" dirty="0" smtClean="0"/>
              <a:t> </a:t>
            </a:r>
            <a:r>
              <a:rPr lang="en-US" dirty="0" smtClean="0"/>
              <a:t>(from </a:t>
            </a:r>
            <a:r>
              <a:rPr lang="en-US" dirty="0" err="1" smtClean="0"/>
              <a:t>Symbiota</a:t>
            </a:r>
            <a:r>
              <a:rPr lang="en-US" dirty="0" smtClean="0"/>
              <a:t> portal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Locality Information from Label</a:t>
            </a:r>
          </a:p>
          <a:p>
            <a:pPr lvl="2"/>
            <a:r>
              <a:rPr lang="en-US" dirty="0" smtClean="0"/>
              <a:t>Field Notebooks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37" y="1217983"/>
            <a:ext cx="7848901" cy="5640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2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64654" cy="140053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digitizers being trained?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Tutorials and Videos</a:t>
            </a:r>
          </a:p>
          <a:p>
            <a:pPr lvl="1"/>
            <a:r>
              <a:rPr lang="en-US" dirty="0" smtClean="0"/>
              <a:t>Macroalgae.unh.edu</a:t>
            </a:r>
          </a:p>
          <a:p>
            <a:pPr lvl="1"/>
            <a:r>
              <a:rPr lang="en-US" dirty="0" err="1" smtClean="0"/>
              <a:t>Vimeo</a:t>
            </a:r>
            <a:endParaRPr lang="en-US" dirty="0" smtClean="0"/>
          </a:p>
          <a:p>
            <a:r>
              <a:rPr lang="en-US" dirty="0" smtClean="0"/>
              <a:t>Virtual Meetings and Workshops</a:t>
            </a:r>
          </a:p>
          <a:p>
            <a:pPr lvl="1"/>
            <a:r>
              <a:rPr lang="en-US" dirty="0" smtClean="0"/>
              <a:t>Adobe Connect</a:t>
            </a:r>
          </a:p>
          <a:p>
            <a:r>
              <a:rPr lang="en-US" dirty="0" smtClean="0"/>
              <a:t>On-site training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6" y="1212783"/>
            <a:ext cx="8754643" cy="5645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" y="1152983"/>
            <a:ext cx="8409663" cy="5645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8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3" y="355502"/>
            <a:ext cx="8691613" cy="1244218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Data Being Disseminated?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36" y="1068438"/>
            <a:ext cx="7886700" cy="637159"/>
          </a:xfrm>
        </p:spPr>
        <p:txBody>
          <a:bodyPr/>
          <a:lstStyle/>
          <a:p>
            <a:r>
              <a:rPr lang="en-US" dirty="0" smtClean="0"/>
              <a:t>Macroalgae.org specimen data portal (</a:t>
            </a:r>
            <a:r>
              <a:rPr lang="en-US" dirty="0" err="1" smtClean="0"/>
              <a:t>Symbiota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/>
        </p:blipFill>
        <p:spPr>
          <a:xfrm>
            <a:off x="0" y="1746690"/>
            <a:ext cx="9144000" cy="4592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163"/>
            <a:ext cx="9144000" cy="510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7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 b="7548"/>
          <a:stretch/>
        </p:blipFill>
        <p:spPr>
          <a:xfrm>
            <a:off x="3368287" y="3252965"/>
            <a:ext cx="5775713" cy="3605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1" y="298713"/>
            <a:ext cx="7055380" cy="140053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Broader Impacts of the Project?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65" y="1831544"/>
            <a:ext cx="7979416" cy="4195481"/>
          </a:xfrm>
        </p:spPr>
        <p:txBody>
          <a:bodyPr/>
          <a:lstStyle/>
          <a:p>
            <a:r>
              <a:rPr lang="en-US" dirty="0" smtClean="0"/>
              <a:t>Undergraduate and Graduate Student Participation</a:t>
            </a:r>
          </a:p>
          <a:p>
            <a:pPr lvl="1"/>
            <a:r>
              <a:rPr lang="en-US" dirty="0" smtClean="0"/>
              <a:t>Digitization: Imaging, Transcription, </a:t>
            </a:r>
            <a:r>
              <a:rPr lang="en-US" dirty="0" err="1" smtClean="0"/>
              <a:t>Georeferencing</a:t>
            </a:r>
            <a:endParaRPr lang="en-US" dirty="0" smtClean="0"/>
          </a:p>
          <a:p>
            <a:pPr lvl="1"/>
            <a:r>
              <a:rPr lang="en-US" dirty="0" smtClean="0"/>
              <a:t>Research Opportunities</a:t>
            </a:r>
          </a:p>
          <a:p>
            <a:r>
              <a:rPr lang="en-US" dirty="0" smtClean="0"/>
              <a:t>Internships at NY Botanical Garden and Field Museum</a:t>
            </a:r>
          </a:p>
          <a:p>
            <a:pPr lvl="1"/>
            <a:r>
              <a:rPr lang="en-US" dirty="0" smtClean="0"/>
              <a:t>Under-represented groups in STEM</a:t>
            </a:r>
          </a:p>
          <a:p>
            <a:r>
              <a:rPr lang="en-US" dirty="0" smtClean="0"/>
              <a:t>Exhibits and Programs </a:t>
            </a:r>
          </a:p>
          <a:p>
            <a:pPr lvl="1"/>
            <a:r>
              <a:rPr lang="en-US" dirty="0" smtClean="0"/>
              <a:t>Field Museum </a:t>
            </a:r>
            <a:br>
              <a:rPr lang="en-US" dirty="0" smtClean="0"/>
            </a:br>
            <a:r>
              <a:rPr lang="en-US" dirty="0" smtClean="0"/>
              <a:t>        (650,000 visitors)</a:t>
            </a:r>
          </a:p>
          <a:p>
            <a:pPr lvl="1"/>
            <a:r>
              <a:rPr lang="en-US" dirty="0" smtClean="0"/>
              <a:t>Bishop Museum </a:t>
            </a:r>
            <a:br>
              <a:rPr lang="en-US" dirty="0" smtClean="0"/>
            </a:br>
            <a:r>
              <a:rPr lang="en-US" dirty="0" smtClean="0"/>
              <a:t>        (450,000 visitors)</a:t>
            </a:r>
          </a:p>
        </p:txBody>
      </p:sp>
    </p:spTree>
    <p:extLst>
      <p:ext uri="{BB962C8B-B14F-4D97-AF65-F5344CB8AC3E}">
        <p14:creationId xmlns:p14="http://schemas.microsoft.com/office/powerpoint/2010/main" val="81823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\Desktop\Macroalgal Reports\bryothamnion_costarica_luecking_bernecker_2003_0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819"/>
            <a:ext cx="3600450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\Desktop\Macroalgal Reports\amphiroa_or_calliarthon_costarica_luecking_bernecker_2003_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819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\Desktop\Macroalgal Reports\botryocladia_costarica_luecking_bernecker_2003_0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819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\Desktop\Macroalgal Reports\colombia_luecking_moncada_2012_3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819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hris\Desktop\Macroalgal Reports\colombia_luecking_moncada_2012_3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819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hris\Desktop\Macroalgal Reports\padina_colombia_luecking_moncada_2012_32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819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hris\Desktop\Macroalgal Reports\porphyra_costarica_luecking_bernecker_2003_03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819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hris\Desktop\Macroalgal Reports\sargassum_colombia_luecking_moncada_2012_35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15" y="1769942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Photographs by Robert </a:t>
            </a:r>
            <a:r>
              <a:rPr lang="en-US" sz="1200" dirty="0" err="1"/>
              <a:t>Lücking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19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20362"/>
            <a:ext cx="78867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Macroalgae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2" y="1085228"/>
            <a:ext cx="6440896" cy="4451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52278" y="6028100"/>
            <a:ext cx="525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Eukaryota</a:t>
            </a:r>
            <a:r>
              <a:rPr lang="en-US" dirty="0" smtClean="0"/>
              <a:t> Tree of Life (</a:t>
            </a:r>
            <a:r>
              <a:rPr lang="en-US" dirty="0" err="1" smtClean="0"/>
              <a:t>Bauldauf</a:t>
            </a:r>
            <a:r>
              <a:rPr lang="en-US" dirty="0" smtClean="0"/>
              <a:t> 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5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02" y="423621"/>
            <a:ext cx="78867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Macroalgae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686" y="1607598"/>
            <a:ext cx="75956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Rhodophyta</a:t>
            </a:r>
            <a:r>
              <a:rPr lang="en-US" sz="2000" dirty="0" smtClean="0"/>
              <a:t> (Red Algae) -  </a:t>
            </a:r>
            <a:r>
              <a:rPr lang="en-US" dirty="0" smtClean="0"/>
              <a:t>6,300 species in 10 orders</a:t>
            </a:r>
          </a:p>
          <a:p>
            <a:endParaRPr lang="en-US" dirty="0" smtClean="0"/>
          </a:p>
          <a:p>
            <a:r>
              <a:rPr lang="en-US" sz="2000" dirty="0" err="1" smtClean="0"/>
              <a:t>Chlorophyta</a:t>
            </a:r>
            <a:r>
              <a:rPr lang="en-US" sz="2000" dirty="0" smtClean="0"/>
              <a:t> (Green Algae) - </a:t>
            </a:r>
            <a:r>
              <a:rPr lang="en-US" dirty="0" smtClean="0"/>
              <a:t>4,300 species in 15 orders</a:t>
            </a:r>
          </a:p>
          <a:p>
            <a:endParaRPr lang="en-US" dirty="0" smtClean="0"/>
          </a:p>
          <a:p>
            <a:r>
              <a:rPr lang="en-US" sz="2000" dirty="0" err="1" smtClean="0"/>
              <a:t>Charophyta</a:t>
            </a:r>
            <a:r>
              <a:rPr lang="en-US" sz="2000" dirty="0" smtClean="0"/>
              <a:t> - </a:t>
            </a:r>
            <a:r>
              <a:rPr lang="en-US" dirty="0" smtClean="0"/>
              <a:t>3,500 species in 8 orders</a:t>
            </a:r>
          </a:p>
          <a:p>
            <a:endParaRPr lang="en-US" dirty="0" smtClean="0"/>
          </a:p>
          <a:p>
            <a:r>
              <a:rPr lang="en-US" sz="2000" dirty="0" err="1" smtClean="0"/>
              <a:t>Phaeophyta</a:t>
            </a:r>
            <a:r>
              <a:rPr lang="en-US" sz="2000" dirty="0" smtClean="0"/>
              <a:t> (Brown Algae) - </a:t>
            </a:r>
            <a:r>
              <a:rPr lang="en-US" dirty="0" smtClean="0"/>
              <a:t>2,000 species in 18 orders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-1"/>
          <a:stretch/>
        </p:blipFill>
        <p:spPr>
          <a:xfrm>
            <a:off x="0" y="3973821"/>
            <a:ext cx="914400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They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36" y="1711549"/>
            <a:ext cx="6711654" cy="4195481"/>
          </a:xfrm>
        </p:spPr>
        <p:txBody>
          <a:bodyPr/>
          <a:lstStyle/>
          <a:p>
            <a:r>
              <a:rPr lang="en-US" dirty="0" smtClean="0"/>
              <a:t>Foundation of aquatic ecosystems – provide food, shelter and substrate for other organisms</a:t>
            </a:r>
          </a:p>
          <a:p>
            <a:r>
              <a:rPr lang="en-US" dirty="0" smtClean="0"/>
              <a:t>Maintain nutrient balance in aquatic ecosystem and produce oxygen</a:t>
            </a:r>
          </a:p>
          <a:p>
            <a:r>
              <a:rPr lang="en-US" dirty="0" smtClean="0"/>
              <a:t>$7.4 billion </a:t>
            </a:r>
            <a:r>
              <a:rPr lang="en-US" dirty="0"/>
              <a:t>i</a:t>
            </a:r>
            <a:r>
              <a:rPr lang="en-US" dirty="0" smtClean="0"/>
              <a:t>ndustry as human food, </a:t>
            </a:r>
            <a:r>
              <a:rPr lang="en-US" dirty="0" err="1" smtClean="0"/>
              <a:t>phycocolloids</a:t>
            </a:r>
            <a:r>
              <a:rPr lang="en-US" dirty="0" smtClean="0"/>
              <a:t>, pharmaceuticals</a:t>
            </a:r>
          </a:p>
          <a:p>
            <a:r>
              <a:rPr lang="en-US" dirty="0" smtClean="0"/>
              <a:t>Sensitive indicator of environmental changes in aquatic ecosystems</a:t>
            </a:r>
          </a:p>
          <a:p>
            <a:endParaRPr lang="en-US" dirty="0"/>
          </a:p>
        </p:txBody>
      </p:sp>
      <p:pic>
        <p:nvPicPr>
          <p:cNvPr id="4" name="Picture 4" descr="tek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-623" r="6680" b="623"/>
          <a:stretch/>
        </p:blipFill>
        <p:spPr>
          <a:xfrm>
            <a:off x="5674608" y="4509269"/>
            <a:ext cx="3469391" cy="2348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C:\Users\Chris_Neefus\Desktop\Sea Grant Presentation\squidandke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607" y="4509269"/>
            <a:ext cx="3469391" cy="2348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Chris_Neefus\Desktop\Sea Grant Presentation\kelpwraps.jpg"/>
          <p:cNvPicPr>
            <a:picLocks noChangeAspect="1" noChangeArrowheads="1"/>
          </p:cNvPicPr>
          <p:nvPr/>
        </p:nvPicPr>
        <p:blipFill rotWithShape="1">
          <a:blip r:embed="rId4" cstate="print"/>
          <a:srcRect t="15858" b="2722"/>
          <a:stretch/>
        </p:blipFill>
        <p:spPr bwMode="auto">
          <a:xfrm>
            <a:off x="5674609" y="4509268"/>
            <a:ext cx="3469391" cy="234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Chris_Neefus\Desktop\Sea Grant Presentation\recip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529" y="4509270"/>
            <a:ext cx="3464471" cy="234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80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Specimens Are There in US Herbaria?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304" y="2662519"/>
            <a:ext cx="3525625" cy="4195481"/>
          </a:xfrm>
        </p:spPr>
        <p:txBody>
          <a:bodyPr/>
          <a:lstStyle/>
          <a:p>
            <a:r>
              <a:rPr lang="en-US" dirty="0" smtClean="0"/>
              <a:t>1.2 Million </a:t>
            </a:r>
            <a:r>
              <a:rPr lang="en-US" dirty="0" smtClean="0"/>
              <a:t>in </a:t>
            </a:r>
            <a:r>
              <a:rPr lang="en-US" dirty="0" smtClean="0"/>
              <a:t>collections ranging from 100 specimens to </a:t>
            </a:r>
            <a:r>
              <a:rPr lang="en-US" dirty="0" smtClean="0"/>
              <a:t>200,000. </a:t>
            </a:r>
          </a:p>
          <a:p>
            <a:r>
              <a:rPr lang="en-US" dirty="0" smtClean="0"/>
              <a:t>Project goal is to digitize (image, database, </a:t>
            </a:r>
            <a:r>
              <a:rPr lang="en-US" dirty="0" err="1" smtClean="0"/>
              <a:t>georeference</a:t>
            </a:r>
            <a:r>
              <a:rPr lang="en-US" dirty="0" smtClean="0"/>
              <a:t>)  all of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772"/>
            <a:ext cx="5528304" cy="414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17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-1143" y="1415481"/>
            <a:ext cx="9144000" cy="5446745"/>
            <a:chOff x="-1143" y="1408281"/>
            <a:chExt cx="9144000" cy="54467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3" y="1408281"/>
              <a:ext cx="9144000" cy="5446745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7793534" y="4225630"/>
              <a:ext cx="98416" cy="984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gular Pentagon 5"/>
            <p:cNvSpPr/>
            <p:nvPr/>
          </p:nvSpPr>
          <p:spPr>
            <a:xfrm>
              <a:off x="7075305" y="4725368"/>
              <a:ext cx="64293" cy="61232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gular Pentagon 6"/>
            <p:cNvSpPr/>
            <p:nvPr/>
          </p:nvSpPr>
          <p:spPr>
            <a:xfrm>
              <a:off x="7238482" y="5379933"/>
              <a:ext cx="64293" cy="61232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gular Pentagon 8"/>
            <p:cNvSpPr/>
            <p:nvPr/>
          </p:nvSpPr>
          <p:spPr>
            <a:xfrm>
              <a:off x="3907110" y="4216893"/>
              <a:ext cx="64293" cy="61232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gular Pentagon 9"/>
            <p:cNvSpPr/>
            <p:nvPr/>
          </p:nvSpPr>
          <p:spPr>
            <a:xfrm>
              <a:off x="3683449" y="5379933"/>
              <a:ext cx="64293" cy="61232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gular Pentagon 10"/>
            <p:cNvSpPr/>
            <p:nvPr/>
          </p:nvSpPr>
          <p:spPr>
            <a:xfrm>
              <a:off x="860390" y="5502397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gular Pentagon 11"/>
            <p:cNvSpPr/>
            <p:nvPr/>
          </p:nvSpPr>
          <p:spPr>
            <a:xfrm>
              <a:off x="7633426" y="4184168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gular Pentagon 14"/>
            <p:cNvSpPr/>
            <p:nvPr/>
          </p:nvSpPr>
          <p:spPr>
            <a:xfrm>
              <a:off x="334060" y="3128413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gular Pentagon 16"/>
            <p:cNvSpPr/>
            <p:nvPr/>
          </p:nvSpPr>
          <p:spPr>
            <a:xfrm>
              <a:off x="3284161" y="1775957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gular Pentagon 17"/>
            <p:cNvSpPr/>
            <p:nvPr/>
          </p:nvSpPr>
          <p:spPr>
            <a:xfrm>
              <a:off x="7638236" y="4725368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gular Pentagon 18"/>
            <p:cNvSpPr/>
            <p:nvPr/>
          </p:nvSpPr>
          <p:spPr>
            <a:xfrm>
              <a:off x="7485834" y="5230206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gular Pentagon 19"/>
            <p:cNvSpPr/>
            <p:nvPr/>
          </p:nvSpPr>
          <p:spPr>
            <a:xfrm>
              <a:off x="6766699" y="4877768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gular Pentagon 20"/>
            <p:cNvSpPr/>
            <p:nvPr/>
          </p:nvSpPr>
          <p:spPr>
            <a:xfrm>
              <a:off x="3755678" y="4586303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gular Pentagon 21"/>
            <p:cNvSpPr/>
            <p:nvPr/>
          </p:nvSpPr>
          <p:spPr>
            <a:xfrm>
              <a:off x="3747742" y="4939000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gular Pentagon 22"/>
            <p:cNvSpPr/>
            <p:nvPr/>
          </p:nvSpPr>
          <p:spPr>
            <a:xfrm>
              <a:off x="3572912" y="5000232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gular Pentagon 23"/>
            <p:cNvSpPr/>
            <p:nvPr/>
          </p:nvSpPr>
          <p:spPr>
            <a:xfrm>
              <a:off x="3717009" y="5061464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gular Pentagon 24"/>
            <p:cNvSpPr/>
            <p:nvPr/>
          </p:nvSpPr>
          <p:spPr>
            <a:xfrm>
              <a:off x="3826770" y="5815300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gular Pentagon 25"/>
            <p:cNvSpPr/>
            <p:nvPr/>
          </p:nvSpPr>
          <p:spPr>
            <a:xfrm>
              <a:off x="4014442" y="5924837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gular Pentagon 26"/>
            <p:cNvSpPr/>
            <p:nvPr/>
          </p:nvSpPr>
          <p:spPr>
            <a:xfrm>
              <a:off x="4078735" y="6043900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gular Pentagon 27"/>
            <p:cNvSpPr/>
            <p:nvPr/>
          </p:nvSpPr>
          <p:spPr>
            <a:xfrm>
              <a:off x="4695480" y="5226033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gular Pentagon 28"/>
            <p:cNvSpPr/>
            <p:nvPr/>
          </p:nvSpPr>
          <p:spPr>
            <a:xfrm>
              <a:off x="5919442" y="6705887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gular Pentagon 29"/>
            <p:cNvSpPr/>
            <p:nvPr/>
          </p:nvSpPr>
          <p:spPr>
            <a:xfrm>
              <a:off x="6033742" y="6543962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gular Pentagon 30"/>
            <p:cNvSpPr/>
            <p:nvPr/>
          </p:nvSpPr>
          <p:spPr>
            <a:xfrm>
              <a:off x="6109371" y="6253450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gular Pentagon 31"/>
            <p:cNvSpPr/>
            <p:nvPr/>
          </p:nvSpPr>
          <p:spPr>
            <a:xfrm>
              <a:off x="6581429" y="6178520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gular Pentagon 32"/>
            <p:cNvSpPr/>
            <p:nvPr/>
          </p:nvSpPr>
          <p:spPr>
            <a:xfrm>
              <a:off x="6890992" y="5811127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gular Pentagon 33"/>
            <p:cNvSpPr/>
            <p:nvPr/>
          </p:nvSpPr>
          <p:spPr>
            <a:xfrm>
              <a:off x="7272439" y="6214488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gular Pentagon 34"/>
            <p:cNvSpPr/>
            <p:nvPr/>
          </p:nvSpPr>
          <p:spPr>
            <a:xfrm>
              <a:off x="7272439" y="6105132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gular Pentagon 35"/>
            <p:cNvSpPr/>
            <p:nvPr/>
          </p:nvSpPr>
          <p:spPr>
            <a:xfrm>
              <a:off x="7302775" y="5955453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gular Pentagon 36"/>
            <p:cNvSpPr/>
            <p:nvPr/>
          </p:nvSpPr>
          <p:spPr>
            <a:xfrm>
              <a:off x="7367068" y="5502397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gular Pentagon 37"/>
            <p:cNvSpPr/>
            <p:nvPr/>
          </p:nvSpPr>
          <p:spPr>
            <a:xfrm>
              <a:off x="7550127" y="5379933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gular Pentagon 38"/>
            <p:cNvSpPr/>
            <p:nvPr/>
          </p:nvSpPr>
          <p:spPr>
            <a:xfrm>
              <a:off x="7030389" y="5061464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gular Pentagon 39"/>
            <p:cNvSpPr/>
            <p:nvPr/>
          </p:nvSpPr>
          <p:spPr>
            <a:xfrm>
              <a:off x="6910369" y="5082464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gular Pentagon 40"/>
            <p:cNvSpPr/>
            <p:nvPr/>
          </p:nvSpPr>
          <p:spPr>
            <a:xfrm>
              <a:off x="7359060" y="4908384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gular Pentagon 41"/>
            <p:cNvSpPr/>
            <p:nvPr/>
          </p:nvSpPr>
          <p:spPr>
            <a:xfrm>
              <a:off x="7302774" y="4758705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gular Pentagon 42"/>
            <p:cNvSpPr/>
            <p:nvPr/>
          </p:nvSpPr>
          <p:spPr>
            <a:xfrm>
              <a:off x="6989162" y="4694752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gular Pentagon 43"/>
            <p:cNvSpPr/>
            <p:nvPr/>
          </p:nvSpPr>
          <p:spPr>
            <a:xfrm>
              <a:off x="7663818" y="4393976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gular Pentagon 44"/>
            <p:cNvSpPr/>
            <p:nvPr/>
          </p:nvSpPr>
          <p:spPr>
            <a:xfrm>
              <a:off x="7729241" y="4358473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gular Pentagon 46"/>
            <p:cNvSpPr/>
            <p:nvPr/>
          </p:nvSpPr>
          <p:spPr>
            <a:xfrm>
              <a:off x="7751359" y="4506018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gular Pentagon 47"/>
            <p:cNvSpPr/>
            <p:nvPr/>
          </p:nvSpPr>
          <p:spPr>
            <a:xfrm>
              <a:off x="7657565" y="4628394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gular Pentagon 48"/>
            <p:cNvSpPr/>
            <p:nvPr/>
          </p:nvSpPr>
          <p:spPr>
            <a:xfrm>
              <a:off x="7827657" y="4451865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gular Pentagon 49"/>
            <p:cNvSpPr/>
            <p:nvPr/>
          </p:nvSpPr>
          <p:spPr>
            <a:xfrm>
              <a:off x="7755193" y="4423288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gular Pentagon 50"/>
            <p:cNvSpPr/>
            <p:nvPr/>
          </p:nvSpPr>
          <p:spPr>
            <a:xfrm>
              <a:off x="7825056" y="4384979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gular Pentagon 13"/>
            <p:cNvSpPr/>
            <p:nvPr/>
          </p:nvSpPr>
          <p:spPr>
            <a:xfrm>
              <a:off x="7815652" y="4342769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3458389" y="2673688"/>
              <a:ext cx="135689" cy="135689"/>
            </a:xfrm>
            <a:prstGeom prst="ellipse">
              <a:avLst/>
            </a:prstGeom>
            <a:solidFill>
              <a:srgbClr val="3D4B3C"/>
            </a:solidFill>
            <a:ln>
              <a:solidFill>
                <a:srgbClr val="3D4B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gular Pentagon 15"/>
            <p:cNvSpPr/>
            <p:nvPr/>
          </p:nvSpPr>
          <p:spPr>
            <a:xfrm>
              <a:off x="3493711" y="2704644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gular Pentagon 57"/>
            <p:cNvSpPr/>
            <p:nvPr/>
          </p:nvSpPr>
          <p:spPr>
            <a:xfrm>
              <a:off x="797240" y="5445526"/>
              <a:ext cx="64293" cy="61232"/>
            </a:xfrm>
            <a:prstGeom prst="pentago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gular Pentagon 58"/>
            <p:cNvSpPr/>
            <p:nvPr/>
          </p:nvSpPr>
          <p:spPr>
            <a:xfrm>
              <a:off x="7708350" y="4555161"/>
              <a:ext cx="64293" cy="61232"/>
            </a:xfrm>
            <a:prstGeom prst="pentagon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gular Pentagon 7"/>
            <p:cNvSpPr/>
            <p:nvPr/>
          </p:nvSpPr>
          <p:spPr>
            <a:xfrm>
              <a:off x="7740885" y="4583097"/>
              <a:ext cx="64293" cy="61232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gular Pentagon 60"/>
          <p:cNvSpPr/>
          <p:nvPr/>
        </p:nvSpPr>
        <p:spPr>
          <a:xfrm>
            <a:off x="3663877" y="5540213"/>
            <a:ext cx="64293" cy="61232"/>
          </a:xfrm>
          <a:prstGeom prst="pentagon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51852" y="261296"/>
            <a:ext cx="7886700" cy="935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Specimens?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78529" y="3465881"/>
            <a:ext cx="172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Macroalgal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Herbarium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39526" cy="140053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Information Do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213181"/>
            <a:ext cx="4581700" cy="4498704"/>
          </a:xfrm>
        </p:spPr>
        <p:txBody>
          <a:bodyPr/>
          <a:lstStyle/>
          <a:p>
            <a:r>
              <a:rPr lang="en-US" dirty="0" smtClean="0"/>
              <a:t>Label Information</a:t>
            </a:r>
          </a:p>
          <a:p>
            <a:pPr lvl="1"/>
            <a:r>
              <a:rPr lang="en-US" dirty="0" smtClean="0"/>
              <a:t>Taxonomic determinations and annotations, collector(s), collection date, locality,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habitat</a:t>
            </a:r>
            <a:r>
              <a:rPr lang="en-US" dirty="0" smtClean="0"/>
              <a:t>, depth,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associated species, etc.</a:t>
            </a:r>
            <a:endParaRPr lang="en-US" dirty="0" smtClean="0"/>
          </a:p>
          <a:p>
            <a:r>
              <a:rPr lang="en-US" dirty="0" smtClean="0"/>
              <a:t>Specimen</a:t>
            </a:r>
          </a:p>
          <a:p>
            <a:pPr lvl="1"/>
            <a:r>
              <a:rPr lang="en-US" dirty="0" smtClean="0"/>
              <a:t>Gross, morphological characteristics, reproductive status, general condition.</a:t>
            </a:r>
          </a:p>
          <a:p>
            <a:pPr lvl="1"/>
            <a:r>
              <a:rPr lang="en-US" dirty="0" smtClean="0"/>
              <a:t>DNA</a:t>
            </a:r>
          </a:p>
          <a:p>
            <a:pPr lvl="1"/>
            <a:r>
              <a:rPr lang="en-US" dirty="0" smtClean="0"/>
              <a:t>Cellular </a:t>
            </a:r>
            <a:r>
              <a:rPr lang="en-US" dirty="0" err="1" smtClean="0"/>
              <a:t>characterisics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/>
          <a:stretch/>
        </p:blipFill>
        <p:spPr>
          <a:xfrm>
            <a:off x="5433646" y="1322935"/>
            <a:ext cx="3710353" cy="5535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89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09" y="317801"/>
            <a:ext cx="7820304" cy="140053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They Being Digitized?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14" y="1387216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Barcoding and Skeletal Record Creation</a:t>
            </a:r>
            <a:endParaRPr lang="en-US" dirty="0" smtClean="0"/>
          </a:p>
          <a:p>
            <a:pPr lvl="1"/>
            <a:r>
              <a:rPr lang="en-US" dirty="0" smtClean="0"/>
              <a:t>Manual/semi-automated entry </a:t>
            </a:r>
            <a:endParaRPr lang="en-US" dirty="0"/>
          </a:p>
          <a:p>
            <a:pPr lvl="2"/>
            <a:r>
              <a:rPr lang="en-US" dirty="0" smtClean="0"/>
              <a:t>Barcode</a:t>
            </a:r>
            <a:r>
              <a:rPr lang="en-US" dirty="0" smtClean="0"/>
              <a:t>, </a:t>
            </a:r>
            <a:endParaRPr lang="en-US" dirty="0" smtClean="0"/>
          </a:p>
          <a:p>
            <a:pPr lvl="2"/>
            <a:r>
              <a:rPr lang="en-US" dirty="0" smtClean="0"/>
              <a:t>filed-as </a:t>
            </a:r>
            <a:r>
              <a:rPr lang="en-US" dirty="0" smtClean="0"/>
              <a:t>name, </a:t>
            </a:r>
            <a:endParaRPr lang="en-US" dirty="0" smtClean="0"/>
          </a:p>
          <a:p>
            <a:pPr lvl="2"/>
            <a:r>
              <a:rPr lang="en-US" dirty="0" smtClean="0"/>
              <a:t>country</a:t>
            </a:r>
            <a:r>
              <a:rPr lang="en-US" dirty="0" smtClean="0"/>
              <a:t>, state, </a:t>
            </a:r>
            <a:r>
              <a:rPr lang="en-US" dirty="0" smtClean="0"/>
              <a:t>county)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1" y="1147589"/>
            <a:ext cx="8739354" cy="571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65456"/>
            <a:ext cx="3048000" cy="2395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0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20304" cy="140053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They Being Digitized?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79" y="1283521"/>
            <a:ext cx="548934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err="1" smtClean="0"/>
              <a:t>Lightbox</a:t>
            </a:r>
            <a:r>
              <a:rPr lang="en-US" dirty="0" smtClean="0"/>
              <a:t>/</a:t>
            </a:r>
            <a:r>
              <a:rPr lang="en-US" dirty="0" err="1" smtClean="0"/>
              <a:t>copystand</a:t>
            </a:r>
            <a:endParaRPr lang="en-US" dirty="0" smtClean="0"/>
          </a:p>
          <a:p>
            <a:pPr lvl="1"/>
            <a:r>
              <a:rPr lang="en-US" dirty="0" smtClean="0"/>
              <a:t>21 to 36 megapixel camera</a:t>
            </a:r>
          </a:p>
          <a:p>
            <a:pPr lvl="1"/>
            <a:r>
              <a:rPr lang="en-US" dirty="0" smtClean="0"/>
              <a:t>Camera Control Software</a:t>
            </a:r>
          </a:p>
          <a:p>
            <a:pPr lvl="1"/>
            <a:r>
              <a:rPr lang="en-US" dirty="0" smtClean="0"/>
              <a:t>Adobe </a:t>
            </a:r>
            <a:r>
              <a:rPr lang="en-US" dirty="0" err="1" smtClean="0"/>
              <a:t>Lightroom</a:t>
            </a:r>
            <a:r>
              <a:rPr lang="en-US" dirty="0" smtClean="0"/>
              <a:t> (white balance, tone curve adjustment, jpg &amp; </a:t>
            </a:r>
            <a:r>
              <a:rPr lang="en-US" dirty="0" err="1" smtClean="0"/>
              <a:t>dng</a:t>
            </a:r>
            <a:r>
              <a:rPr lang="en-US" dirty="0" smtClean="0"/>
              <a:t> export)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4161"/>
            <a:ext cx="4727577" cy="3143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7" y="1367055"/>
            <a:ext cx="3167408" cy="5511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518</TotalTime>
  <Words>404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The Macroalgal Herbarium Consortium </vt:lpstr>
      <vt:lpstr>What are Macroalgae?</vt:lpstr>
      <vt:lpstr>What are Macroalgae?</vt:lpstr>
      <vt:lpstr>Why Are They Important?</vt:lpstr>
      <vt:lpstr>How Many Specimens Are There in US Herbaria?</vt:lpstr>
      <vt:lpstr>PowerPoint Presentation</vt:lpstr>
      <vt:lpstr>What Information Do They Contain?</vt:lpstr>
      <vt:lpstr>How Are They Being Digitized?</vt:lpstr>
      <vt:lpstr>How Are They Being Digitized?</vt:lpstr>
      <vt:lpstr>How Are They Being Digitized?</vt:lpstr>
      <vt:lpstr>How Are They Being Digitized?</vt:lpstr>
      <vt:lpstr>How are digitizers being trained?</vt:lpstr>
      <vt:lpstr>How Is The Data Being Disseminated? </vt:lpstr>
      <vt:lpstr>What Are The Broader Impacts of the Project?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55</cp:revision>
  <dcterms:created xsi:type="dcterms:W3CDTF">2013-11-15T15:47:58Z</dcterms:created>
  <dcterms:modified xsi:type="dcterms:W3CDTF">2013-11-16T18:30:35Z</dcterms:modified>
</cp:coreProperties>
</file>